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9" r:id="rId15"/>
    <p:sldId id="269" r:id="rId16"/>
    <p:sldId id="270" r:id="rId17"/>
    <p:sldId id="271" r:id="rId18"/>
    <p:sldId id="272" r:id="rId19"/>
    <p:sldId id="273" r:id="rId20"/>
    <p:sldId id="274" r:id="rId21"/>
    <p:sldId id="275" r:id="rId22"/>
    <p:sldId id="276"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Sheet1!$B$1</c:f>
              <c:strCache>
                <c:ptCount val="1"/>
                <c:pt idx="0">
                  <c:v>Frequency</c:v>
                </c:pt>
              </c:strCache>
            </c:strRef>
          </c:tx>
          <c:invertIfNegative val="0"/>
          <c:cat>
            <c:strRef>
              <c:f>Sheet1!$A$2:$A$6</c:f>
              <c:strCache>
                <c:ptCount val="5"/>
                <c:pt idx="0">
                  <c:v>below High School</c:v>
                </c:pt>
                <c:pt idx="1">
                  <c:v>High School Graduate</c:v>
                </c:pt>
                <c:pt idx="2">
                  <c:v>Some College</c:v>
                </c:pt>
                <c:pt idx="3">
                  <c:v>Bachelors Degree</c:v>
                </c:pt>
                <c:pt idx="4">
                  <c:v>Graduate College</c:v>
                </c:pt>
              </c:strCache>
            </c:strRef>
          </c:cat>
          <c:val>
            <c:numRef>
              <c:f>Sheet1!$B$2:$B$6</c:f>
              <c:numCache>
                <c:formatCode>General</c:formatCode>
                <c:ptCount val="5"/>
                <c:pt idx="0">
                  <c:v>62046</c:v>
                </c:pt>
                <c:pt idx="1">
                  <c:v>98655</c:v>
                </c:pt>
                <c:pt idx="2" formatCode="#,##0">
                  <c:v>110048</c:v>
                </c:pt>
                <c:pt idx="3">
                  <c:v>154050</c:v>
                </c:pt>
                <c:pt idx="4">
                  <c:v>79906</c:v>
                </c:pt>
              </c:numCache>
            </c:numRef>
          </c:val>
        </c:ser>
        <c:dLbls>
          <c:showLegendKey val="0"/>
          <c:showVal val="0"/>
          <c:showCatName val="0"/>
          <c:showSerName val="0"/>
          <c:showPercent val="0"/>
          <c:showBubbleSize val="0"/>
        </c:dLbls>
        <c:gapWidth val="150"/>
        <c:axId val="106300928"/>
        <c:axId val="106359424"/>
      </c:barChart>
      <c:catAx>
        <c:axId val="106300928"/>
        <c:scaling>
          <c:orientation val="minMax"/>
        </c:scaling>
        <c:delete val="0"/>
        <c:axPos val="b"/>
        <c:majorTickMark val="out"/>
        <c:minorTickMark val="none"/>
        <c:tickLblPos val="nextTo"/>
        <c:crossAx val="106359424"/>
        <c:crosses val="autoZero"/>
        <c:auto val="1"/>
        <c:lblAlgn val="ctr"/>
        <c:lblOffset val="100"/>
        <c:noMultiLvlLbl val="0"/>
      </c:catAx>
      <c:valAx>
        <c:axId val="106359424"/>
        <c:scaling>
          <c:orientation val="minMax"/>
        </c:scaling>
        <c:delete val="0"/>
        <c:axPos val="l"/>
        <c:majorGridlines/>
        <c:numFmt formatCode="General" sourceLinked="1"/>
        <c:majorTickMark val="out"/>
        <c:minorTickMark val="none"/>
        <c:tickLblPos val="nextTo"/>
        <c:crossAx val="106300928"/>
        <c:crosses val="autoZero"/>
        <c:crossBetween val="between"/>
      </c:valAx>
      <c:dTable>
        <c:showHorzBorder val="1"/>
        <c:showVertBorder val="1"/>
        <c:showOutline val="1"/>
        <c:showKeys val="1"/>
      </c:dTable>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Sheet1!$B$1</c:f>
              <c:strCache>
                <c:ptCount val="1"/>
                <c:pt idx="0">
                  <c:v>monthly income</c:v>
                </c:pt>
              </c:strCache>
            </c:strRef>
          </c:tx>
          <c:invertIfNegative val="0"/>
          <c:cat>
            <c:strRef>
              <c:f>Sheet1!$A$2:$A$6</c:f>
              <c:strCache>
                <c:ptCount val="5"/>
                <c:pt idx="0">
                  <c:v>below high school</c:v>
                </c:pt>
                <c:pt idx="1">
                  <c:v>high school graduate</c:v>
                </c:pt>
                <c:pt idx="2">
                  <c:v>some college</c:v>
                </c:pt>
                <c:pt idx="3">
                  <c:v>bachelors degree</c:v>
                </c:pt>
                <c:pt idx="4">
                  <c:v>graduate degree</c:v>
                </c:pt>
              </c:strCache>
            </c:strRef>
          </c:cat>
          <c:val>
            <c:numRef>
              <c:f>Sheet1!$B$2:$B$6</c:f>
              <c:numCache>
                <c:formatCode>General</c:formatCode>
                <c:ptCount val="5"/>
                <c:pt idx="0">
                  <c:v>20286</c:v>
                </c:pt>
                <c:pt idx="1">
                  <c:v>25955</c:v>
                </c:pt>
                <c:pt idx="2">
                  <c:v>31943</c:v>
                </c:pt>
                <c:pt idx="3">
                  <c:v>52519</c:v>
                </c:pt>
                <c:pt idx="4">
                  <c:v>69801</c:v>
                </c:pt>
              </c:numCache>
            </c:numRef>
          </c:val>
        </c:ser>
        <c:dLbls>
          <c:showLegendKey val="0"/>
          <c:showVal val="0"/>
          <c:showCatName val="0"/>
          <c:showSerName val="0"/>
          <c:showPercent val="0"/>
          <c:showBubbleSize val="0"/>
        </c:dLbls>
        <c:gapWidth val="150"/>
        <c:axId val="72662400"/>
        <c:axId val="74745728"/>
      </c:barChart>
      <c:catAx>
        <c:axId val="72662400"/>
        <c:scaling>
          <c:orientation val="minMax"/>
        </c:scaling>
        <c:delete val="0"/>
        <c:axPos val="b"/>
        <c:majorTickMark val="out"/>
        <c:minorTickMark val="none"/>
        <c:tickLblPos val="nextTo"/>
        <c:crossAx val="74745728"/>
        <c:crosses val="autoZero"/>
        <c:auto val="1"/>
        <c:lblAlgn val="ctr"/>
        <c:lblOffset val="100"/>
        <c:noMultiLvlLbl val="0"/>
      </c:catAx>
      <c:valAx>
        <c:axId val="74745728"/>
        <c:scaling>
          <c:orientation val="minMax"/>
        </c:scaling>
        <c:delete val="0"/>
        <c:axPos val="l"/>
        <c:majorGridlines/>
        <c:numFmt formatCode="General" sourceLinked="1"/>
        <c:majorTickMark val="out"/>
        <c:minorTickMark val="none"/>
        <c:tickLblPos val="nextTo"/>
        <c:crossAx val="72662400"/>
        <c:crosses val="autoZero"/>
        <c:crossBetween val="between"/>
      </c:valAx>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56350A-39C0-477A-93A1-68DD993FD236}" type="datetimeFigureOut">
              <a:rPr lang="en-US" smtClean="0"/>
              <a:t>21-Jul-19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18959E-1BD2-44B1-BA7E-2784FB1691B6}" type="slidenum">
              <a:rPr lang="en-US" smtClean="0"/>
              <a:t>‹#›</a:t>
            </a:fld>
            <a:endParaRPr lang="en-US"/>
          </a:p>
        </p:txBody>
      </p:sp>
    </p:spTree>
    <p:extLst>
      <p:ext uri="{BB962C8B-B14F-4D97-AF65-F5344CB8AC3E}">
        <p14:creationId xmlns:p14="http://schemas.microsoft.com/office/powerpoint/2010/main" val="185366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1 reveals</a:t>
            </a:r>
            <a:r>
              <a:rPr lang="en-US" baseline="0" dirty="0" smtClean="0"/>
              <a:t> the level of education among the categories of prospective buyers. Evidently, significant number of residents have a Bachelors’ level of education. Therefore, targeting such caliber of buyers guarantees profitability because of the large market size. The bachelors degree segment also have other positive attributes compared to the other segments on the left. </a:t>
            </a:r>
            <a:endParaRPr lang="en-US" dirty="0"/>
          </a:p>
        </p:txBody>
      </p:sp>
      <p:sp>
        <p:nvSpPr>
          <p:cNvPr id="4" name="Slide Number Placeholder 3"/>
          <p:cNvSpPr>
            <a:spLocks noGrp="1"/>
          </p:cNvSpPr>
          <p:nvPr>
            <p:ph type="sldNum" sz="quarter" idx="10"/>
          </p:nvPr>
        </p:nvSpPr>
        <p:spPr/>
        <p:txBody>
          <a:bodyPr/>
          <a:lstStyle/>
          <a:p>
            <a:fld id="{7918959E-1BD2-44B1-BA7E-2784FB1691B6}" type="slidenum">
              <a:rPr lang="en-US" smtClean="0"/>
              <a:t>15</a:t>
            </a:fld>
            <a:endParaRPr lang="en-US"/>
          </a:p>
        </p:txBody>
      </p:sp>
    </p:spTree>
    <p:extLst>
      <p:ext uri="{BB962C8B-B14F-4D97-AF65-F5344CB8AC3E}">
        <p14:creationId xmlns:p14="http://schemas.microsoft.com/office/powerpoint/2010/main" val="3709139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2 indicates</a:t>
            </a:r>
            <a:r>
              <a:rPr lang="en-US" baseline="0" dirty="0" smtClean="0"/>
              <a:t> the level of education influences significantly the level of income. Therefore, targeting consumers with higher income level merits because of the high buying power. Therefore, figure 2 demonstrates the viability of targeting consumers with Bachelors degree</a:t>
            </a:r>
            <a:endParaRPr lang="en-US" dirty="0"/>
          </a:p>
        </p:txBody>
      </p:sp>
      <p:sp>
        <p:nvSpPr>
          <p:cNvPr id="4" name="Slide Number Placeholder 3"/>
          <p:cNvSpPr>
            <a:spLocks noGrp="1"/>
          </p:cNvSpPr>
          <p:nvPr>
            <p:ph type="sldNum" sz="quarter" idx="10"/>
          </p:nvPr>
        </p:nvSpPr>
        <p:spPr/>
        <p:txBody>
          <a:bodyPr/>
          <a:lstStyle/>
          <a:p>
            <a:fld id="{7918959E-1BD2-44B1-BA7E-2784FB1691B6}" type="slidenum">
              <a:rPr lang="en-US" smtClean="0"/>
              <a:t>16</a:t>
            </a:fld>
            <a:endParaRPr lang="en-US"/>
          </a:p>
        </p:txBody>
      </p:sp>
    </p:spTree>
    <p:extLst>
      <p:ext uri="{BB962C8B-B14F-4D97-AF65-F5344CB8AC3E}">
        <p14:creationId xmlns:p14="http://schemas.microsoft.com/office/powerpoint/2010/main" val="487048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501C0519-C00E-47A9-9B8E-17FF2B4B5F08}" type="datetimeFigureOut">
              <a:rPr lang="en-US" smtClean="0"/>
              <a:t>20-Jul-19</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F2F7B9E-DB8A-4A3C-8CA3-D42D99CC480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501C0519-C00E-47A9-9B8E-17FF2B4B5F08}" type="datetimeFigureOut">
              <a:rPr lang="en-US" smtClean="0"/>
              <a:t>20-Jul-19</a:t>
            </a:fld>
            <a:endParaRPr lang="en-US"/>
          </a:p>
        </p:txBody>
      </p:sp>
      <p:sp>
        <p:nvSpPr>
          <p:cNvPr id="9" name="Slide Number Placeholder 8"/>
          <p:cNvSpPr>
            <a:spLocks noGrp="1"/>
          </p:cNvSpPr>
          <p:nvPr>
            <p:ph type="sldNum" sz="quarter" idx="15"/>
          </p:nvPr>
        </p:nvSpPr>
        <p:spPr/>
        <p:txBody>
          <a:bodyPr rtlCol="0"/>
          <a:lstStyle/>
          <a:p>
            <a:fld id="{5F2F7B9E-DB8A-4A3C-8CA3-D42D99CC4806}"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501C0519-C00E-47A9-9B8E-17FF2B4B5F08}" type="datetimeFigureOut">
              <a:rPr lang="en-US" smtClean="0"/>
              <a:t>20-Jul-19</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F2F7B9E-DB8A-4A3C-8CA3-D42D99CC480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01C0519-C00E-47A9-9B8E-17FF2B4B5F08}" type="datetimeFigureOut">
              <a:rPr lang="en-US" smtClean="0"/>
              <a:t>20-Jul-19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F7B9E-DB8A-4A3C-8CA3-D42D99CC4806}"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01C0519-C00E-47A9-9B8E-17FF2B4B5F08}" type="datetimeFigureOut">
              <a:rPr lang="en-US" smtClean="0"/>
              <a:t>20-Jul-19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2F7B9E-DB8A-4A3C-8CA3-D42D99CC4806}"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501C0519-C00E-47A9-9B8E-17FF2B4B5F08}" type="datetimeFigureOut">
              <a:rPr lang="en-US" smtClean="0"/>
              <a:t>20-Jul-19</a:t>
            </a:fld>
            <a:endParaRPr lang="en-US"/>
          </a:p>
        </p:txBody>
      </p:sp>
      <p:sp>
        <p:nvSpPr>
          <p:cNvPr id="7" name="Slide Number Placeholder 6"/>
          <p:cNvSpPr>
            <a:spLocks noGrp="1"/>
          </p:cNvSpPr>
          <p:nvPr>
            <p:ph type="sldNum" sz="quarter" idx="11"/>
          </p:nvPr>
        </p:nvSpPr>
        <p:spPr/>
        <p:txBody>
          <a:bodyPr rtlCol="0"/>
          <a:lstStyle/>
          <a:p>
            <a:fld id="{5F2F7B9E-DB8A-4A3C-8CA3-D42D99CC4806}"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1C0519-C00E-47A9-9B8E-17FF2B4B5F08}" type="datetimeFigureOut">
              <a:rPr lang="en-US" smtClean="0"/>
              <a:t>20-Jul-19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2F7B9E-DB8A-4A3C-8CA3-D42D99CC480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01C0519-C00E-47A9-9B8E-17FF2B4B5F08}" type="datetimeFigureOut">
              <a:rPr lang="en-US" smtClean="0"/>
              <a:t>20-Jul-19</a:t>
            </a:fld>
            <a:endParaRPr lang="en-US"/>
          </a:p>
        </p:txBody>
      </p:sp>
      <p:sp>
        <p:nvSpPr>
          <p:cNvPr id="22" name="Slide Number Placeholder 21"/>
          <p:cNvSpPr>
            <a:spLocks noGrp="1"/>
          </p:cNvSpPr>
          <p:nvPr>
            <p:ph type="sldNum" sz="quarter" idx="15"/>
          </p:nvPr>
        </p:nvSpPr>
        <p:spPr/>
        <p:txBody>
          <a:bodyPr rtlCol="0"/>
          <a:lstStyle/>
          <a:p>
            <a:fld id="{5F2F7B9E-DB8A-4A3C-8CA3-D42D99CC4806}"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501C0519-C00E-47A9-9B8E-17FF2B4B5F08}" type="datetimeFigureOut">
              <a:rPr lang="en-US" smtClean="0"/>
              <a:t>20-Jul-19</a:t>
            </a:fld>
            <a:endParaRPr lang="en-US"/>
          </a:p>
        </p:txBody>
      </p:sp>
      <p:sp>
        <p:nvSpPr>
          <p:cNvPr id="18" name="Slide Number Placeholder 17"/>
          <p:cNvSpPr>
            <a:spLocks noGrp="1"/>
          </p:cNvSpPr>
          <p:nvPr>
            <p:ph type="sldNum" sz="quarter" idx="11"/>
          </p:nvPr>
        </p:nvSpPr>
        <p:spPr/>
        <p:txBody>
          <a:bodyPr rtlCol="0"/>
          <a:lstStyle/>
          <a:p>
            <a:fld id="{5F2F7B9E-DB8A-4A3C-8CA3-D42D99CC4806}"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01C0519-C00E-47A9-9B8E-17FF2B4B5F08}" type="datetimeFigureOut">
              <a:rPr lang="en-US" smtClean="0"/>
              <a:t>20-Jul-19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F7B9E-DB8A-4A3C-8CA3-D42D99CC480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01C0519-C00E-47A9-9B8E-17FF2B4B5F08}" type="datetimeFigureOut">
              <a:rPr lang="en-US" smtClean="0"/>
              <a:t>20-Jul-19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F7B9E-DB8A-4A3C-8CA3-D42D99CC480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01C0519-C00E-47A9-9B8E-17FF2B4B5F08}" type="datetimeFigureOut">
              <a:rPr lang="en-US" smtClean="0"/>
              <a:t>20-Jul-19</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F2F7B9E-DB8A-4A3C-8CA3-D42D99CC480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ke/search?tbo=p&amp;tbm=bks&amp;q=inauthor:%22Alistair+Farquharson%22&amp;source=gbs_metadata_r&amp;cad=6" TargetMode="External"/><Relationship Id="rId2" Type="http://schemas.openxmlformats.org/officeDocument/2006/relationships/hyperlink" Target="https://www.google.co.ke/search?tbo=p&amp;tbm=bks&amp;q=inauthor:%22Peter+Stimpson%22&amp;source=gbs_metadata_r&amp;cad=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hbr.org/search?term=andrea%20ovans" TargetMode="External"/><Relationship Id="rId2" Type="http://schemas.openxmlformats.org/officeDocument/2006/relationships/hyperlink" Target="https://www.foodbev.com/news/author/heatherburrel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371600"/>
            <a:ext cx="6172200" cy="1894362"/>
          </a:xfrm>
        </p:spPr>
        <p:txBody>
          <a:bodyPr>
            <a:normAutofit/>
          </a:bodyPr>
          <a:lstStyle/>
          <a:p>
            <a:r>
              <a:rPr lang="en-US" sz="4500" dirty="0" smtClean="0"/>
              <a:t>Charlotte Beverage Company</a:t>
            </a:r>
            <a:endParaRPr lang="en-US" sz="4500" dirty="0"/>
          </a:p>
        </p:txBody>
      </p:sp>
      <p:sp>
        <p:nvSpPr>
          <p:cNvPr id="3" name="Subtitle 2"/>
          <p:cNvSpPr>
            <a:spLocks noGrp="1"/>
          </p:cNvSpPr>
          <p:nvPr>
            <p:ph type="subTitle" idx="1"/>
          </p:nvPr>
        </p:nvSpPr>
        <p:spPr>
          <a:xfrm>
            <a:off x="2286000" y="3505200"/>
            <a:ext cx="6400800" cy="2869722"/>
          </a:xfrm>
        </p:spPr>
        <p:txBody>
          <a:bodyPr>
            <a:normAutofit/>
          </a:bodyPr>
          <a:lstStyle/>
          <a:p>
            <a:pPr marL="285750" indent="-285750">
              <a:buFont typeface="Wingdings" pitchFamily="2" charset="2"/>
              <a:buChar char="ü"/>
            </a:pPr>
            <a:r>
              <a:rPr lang="en-US" sz="2100" dirty="0" smtClean="0"/>
              <a:t>Industry Overview, Mission Statement, and Management Concepts</a:t>
            </a:r>
          </a:p>
          <a:p>
            <a:pPr marL="285750" indent="-285750">
              <a:buFont typeface="Wingdings" pitchFamily="2" charset="2"/>
              <a:buChar char="ü"/>
            </a:pPr>
            <a:r>
              <a:rPr lang="en-US" sz="2100" dirty="0" smtClean="0"/>
              <a:t>Market Analysis </a:t>
            </a:r>
          </a:p>
          <a:p>
            <a:pPr marL="285750" indent="-285750">
              <a:buFont typeface="Wingdings" pitchFamily="2" charset="2"/>
              <a:buChar char="ü"/>
            </a:pPr>
            <a:r>
              <a:rPr lang="en-US" sz="2100" dirty="0" smtClean="0"/>
              <a:t>Sales Strategy and Promotion Plan</a:t>
            </a:r>
          </a:p>
          <a:p>
            <a:pPr marL="285750" indent="-285750">
              <a:buFont typeface="Wingdings" pitchFamily="2" charset="2"/>
              <a:buChar char="ü"/>
            </a:pPr>
            <a:r>
              <a:rPr lang="en-US" sz="2100" dirty="0" smtClean="0"/>
              <a:t>Management Structure</a:t>
            </a:r>
          </a:p>
          <a:p>
            <a:pPr marL="285750" indent="-285750">
              <a:buFont typeface="Wingdings" pitchFamily="2" charset="2"/>
              <a:buChar char="ü"/>
            </a:pPr>
            <a:r>
              <a:rPr lang="en-US" sz="2100" dirty="0" smtClean="0"/>
              <a:t>Financial Analysis</a:t>
            </a:r>
          </a:p>
          <a:p>
            <a:pPr marL="285750" indent="-285750">
              <a:buFont typeface="Wingdings" pitchFamily="2" charset="2"/>
              <a:buChar char="ü"/>
            </a:pPr>
            <a:r>
              <a:rPr lang="en-US" sz="2100" dirty="0" smtClean="0"/>
              <a:t>Conclusion and Recommendation </a:t>
            </a:r>
          </a:p>
          <a:p>
            <a:endParaRPr lang="en-US" sz="2100" dirty="0"/>
          </a:p>
        </p:txBody>
      </p:sp>
      <p:grpSp>
        <p:nvGrpSpPr>
          <p:cNvPr id="4" name="Group 3"/>
          <p:cNvGrpSpPr>
            <a:grpSpLocks/>
          </p:cNvGrpSpPr>
          <p:nvPr/>
        </p:nvGrpSpPr>
        <p:grpSpPr bwMode="auto">
          <a:xfrm rot="5400000">
            <a:off x="7562215" y="1657986"/>
            <a:ext cx="740411" cy="777240"/>
            <a:chOff x="10217" y="9410"/>
            <a:chExt cx="1565" cy="590"/>
          </a:xfrm>
        </p:grpSpPr>
        <p:sp>
          <p:nvSpPr>
            <p:cNvPr id="5" name="AutoShape 8"/>
            <p:cNvSpPr>
              <a:spLocks noChangeArrowheads="1"/>
            </p:cNvSpPr>
            <p:nvPr/>
          </p:nvSpPr>
          <p:spPr bwMode="auto">
            <a:xfrm>
              <a:off x="11100" y="9410"/>
              <a:ext cx="682" cy="590"/>
            </a:xfrm>
            <a:prstGeom prst="chevron">
              <a:avLst>
                <a:gd name="adj" fmla="val 60312"/>
              </a:avLst>
            </a:prstGeom>
            <a:solidFill>
              <a:schemeClr val="bg2">
                <a:lumMod val="75000"/>
              </a:schemeClr>
            </a:solidFill>
            <a:extLst>
              <a:ext uri="{91240B29-F687-4F45-9708-019B960494DF}">
                <a14:hiddenLine xmlns:a14="http://schemas.microsoft.com/office/drawing/2010/main" w="9525">
                  <a:solidFill>
                    <a:srgbClr val="FFFFFF"/>
                  </a:solidFill>
                  <a:miter lim="800000"/>
                  <a:headEnd/>
                  <a:tailEnd/>
                </a14:hiddenLine>
              </a:ext>
              <a:ext uri="{53640926-AAD7-44D8-BBD7-CCE9431645EC}">
                <a14:shadowObscured xmlns:a14="http://schemas.microsoft.com/office/drawing/2010/main" val="1"/>
              </a:ext>
            </a:extLst>
          </p:spPr>
          <p:txBody>
            <a:bodyPr rot="0" vert="horz" wrap="square" lIns="91440" tIns="45720" rIns="91440" bIns="45720" anchor="t" anchorCtr="0" upright="1">
              <a:noAutofit/>
            </a:bodyPr>
            <a:lstStyle/>
            <a:p>
              <a:endParaRPr lang="en-US"/>
            </a:p>
          </p:txBody>
        </p:sp>
        <p:sp>
          <p:nvSpPr>
            <p:cNvPr id="6" name="AutoShape 9"/>
            <p:cNvSpPr>
              <a:spLocks noChangeArrowheads="1"/>
            </p:cNvSpPr>
            <p:nvPr/>
          </p:nvSpPr>
          <p:spPr bwMode="auto">
            <a:xfrm>
              <a:off x="10659" y="9410"/>
              <a:ext cx="682" cy="590"/>
            </a:xfrm>
            <a:prstGeom prst="chevron">
              <a:avLst>
                <a:gd name="adj" fmla="val 60312"/>
              </a:avLst>
            </a:prstGeom>
            <a:solidFill>
              <a:schemeClr val="bg2">
                <a:lumMod val="50000"/>
              </a:schemeClr>
            </a:solidFill>
            <a:extLst>
              <a:ext uri="{91240B29-F687-4F45-9708-019B960494DF}">
                <a14:hiddenLine xmlns:a14="http://schemas.microsoft.com/office/drawing/2010/main" w="9525">
                  <a:solidFill>
                    <a:srgbClr val="FFFFFF"/>
                  </a:solidFill>
                  <a:miter lim="800000"/>
                  <a:headEnd/>
                  <a:tailEnd/>
                </a14:hiddenLine>
              </a:ext>
              <a:ext uri="{53640926-AAD7-44D8-BBD7-CCE9431645EC}">
                <a14:shadowObscured xmlns:a14="http://schemas.microsoft.com/office/drawing/2010/main" val="1"/>
              </a:ext>
            </a:extLst>
          </p:spPr>
          <p:txBody>
            <a:bodyPr rot="0" vert="horz" wrap="square" lIns="91440" tIns="45720" rIns="91440" bIns="45720" anchor="t" anchorCtr="0" upright="1">
              <a:noAutofit/>
            </a:bodyPr>
            <a:lstStyle/>
            <a:p>
              <a:endParaRPr lang="en-US"/>
            </a:p>
          </p:txBody>
        </p:sp>
        <p:sp>
          <p:nvSpPr>
            <p:cNvPr id="7" name="AutoShape 10"/>
            <p:cNvSpPr>
              <a:spLocks noChangeArrowheads="1"/>
            </p:cNvSpPr>
            <p:nvPr/>
          </p:nvSpPr>
          <p:spPr bwMode="auto">
            <a:xfrm>
              <a:off x="10217" y="9410"/>
              <a:ext cx="682" cy="590"/>
            </a:xfrm>
            <a:prstGeom prst="chevron">
              <a:avLst>
                <a:gd name="adj" fmla="val 57613"/>
              </a:avLst>
            </a:prstGeom>
            <a:solidFill>
              <a:schemeClr val="bg2">
                <a:lumMod val="25000"/>
              </a:schemeClr>
            </a:solidFill>
            <a:extLst>
              <a:ext uri="{91240B29-F687-4F45-9708-019B960494DF}">
                <a14:hiddenLine xmlns:a14="http://schemas.microsoft.com/office/drawing/2010/main" w="9525">
                  <a:solidFill>
                    <a:srgbClr val="FFFFFF"/>
                  </a:solidFill>
                  <a:miter lim="800000"/>
                  <a:headEnd/>
                  <a:tailEnd/>
                </a14:hiddenLine>
              </a:ext>
              <a:ext uri="{53640926-AAD7-44D8-BBD7-CCE9431645EC}">
                <a14:shadowObscured xmlns:a14="http://schemas.microsoft.com/office/drawing/2010/main" val="1"/>
              </a:ext>
            </a:extLst>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1629185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Industry Overview, Mission Statement, and Management Concepts</a:t>
            </a:r>
            <a:endParaRPr lang="en-US" dirty="0"/>
          </a:p>
        </p:txBody>
      </p:sp>
      <p:sp>
        <p:nvSpPr>
          <p:cNvPr id="3" name="Content Placeholder 2"/>
          <p:cNvSpPr>
            <a:spLocks noGrp="1"/>
          </p:cNvSpPr>
          <p:nvPr>
            <p:ph sz="quarter" idx="1"/>
          </p:nvPr>
        </p:nvSpPr>
        <p:spPr/>
        <p:txBody>
          <a:bodyPr/>
          <a:lstStyle/>
          <a:p>
            <a:r>
              <a:rPr lang="en-US" dirty="0"/>
              <a:t>S</a:t>
            </a:r>
            <a:r>
              <a:rPr lang="en-US" dirty="0" smtClean="0"/>
              <a:t>oft-drink industry has apparent significant paradigms shifts</a:t>
            </a:r>
          </a:p>
          <a:p>
            <a:r>
              <a:rPr lang="en-US" dirty="0"/>
              <a:t>G</a:t>
            </a:r>
            <a:r>
              <a:rPr lang="en-US" dirty="0" smtClean="0"/>
              <a:t>rowth of non-alcoholic is a positive trend</a:t>
            </a:r>
          </a:p>
          <a:p>
            <a:r>
              <a:rPr lang="en-US" dirty="0" smtClean="0"/>
              <a:t>Use of technology also manifests a critical shifts</a:t>
            </a:r>
          </a:p>
          <a:p>
            <a:r>
              <a:rPr lang="en-US" dirty="0" smtClean="0"/>
              <a:t>However, demand for alcoholic and sugar-based products has plummeted </a:t>
            </a:r>
          </a:p>
          <a:p>
            <a:r>
              <a:rPr lang="en-US" dirty="0" smtClean="0"/>
              <a:t>The two different paradigms necessitates strategic management </a:t>
            </a:r>
          </a:p>
          <a:p>
            <a:r>
              <a:rPr lang="en-US" dirty="0" smtClean="0"/>
              <a:t>The benefits of strategic management are profound </a:t>
            </a:r>
            <a:endParaRPr lang="en-US" dirty="0"/>
          </a:p>
        </p:txBody>
      </p:sp>
    </p:spTree>
    <p:extLst>
      <p:ext uri="{BB962C8B-B14F-4D97-AF65-F5344CB8AC3E}">
        <p14:creationId xmlns:p14="http://schemas.microsoft.com/office/powerpoint/2010/main" val="4154056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28600"/>
            <a:ext cx="5318760" cy="1066800"/>
          </a:xfrm>
        </p:spPr>
        <p:txBody>
          <a:bodyPr>
            <a:normAutofit/>
          </a:bodyPr>
          <a:lstStyle/>
          <a:p>
            <a:r>
              <a:rPr lang="en-US" sz="2800" dirty="0" smtClean="0"/>
              <a:t>Mission Statement</a:t>
            </a:r>
            <a:r>
              <a:rPr lang="en-US" sz="2800" dirty="0"/>
              <a:t> </a:t>
            </a:r>
            <a:r>
              <a:rPr lang="en-US" sz="2800" dirty="0" smtClean="0"/>
              <a:t>as a Steering Wheel</a:t>
            </a:r>
            <a:endParaRPr lang="en-US" sz="2800" dirty="0"/>
          </a:p>
        </p:txBody>
      </p:sp>
      <p:sp>
        <p:nvSpPr>
          <p:cNvPr id="5" name="Picture Placeholder 4"/>
          <p:cNvSpPr>
            <a:spLocks noGrp="1"/>
          </p:cNvSpPr>
          <p:nvPr>
            <p:ph type="pic" idx="1"/>
          </p:nvPr>
        </p:nvSpPr>
        <p:spPr>
          <a:xfrm>
            <a:off x="0" y="0"/>
            <a:ext cx="3429000" cy="6858000"/>
          </a:xfrm>
        </p:spPr>
      </p:sp>
      <p:sp>
        <p:nvSpPr>
          <p:cNvPr id="3" name="Content Placeholder 2"/>
          <p:cNvSpPr>
            <a:spLocks noGrp="1"/>
          </p:cNvSpPr>
          <p:nvPr>
            <p:ph type="body" sz="half" idx="2"/>
          </p:nvPr>
        </p:nvSpPr>
        <p:spPr>
          <a:xfrm>
            <a:off x="3505200" y="1447800"/>
            <a:ext cx="5181600" cy="5029200"/>
          </a:xfrm>
        </p:spPr>
        <p:txBody>
          <a:bodyPr>
            <a:normAutofit lnSpcReduction="10000"/>
          </a:bodyPr>
          <a:lstStyle/>
          <a:p>
            <a:pPr marL="342900" indent="-342900">
              <a:buFont typeface="Arial" pitchFamily="34" charset="0"/>
              <a:buChar char="•"/>
            </a:pPr>
            <a:r>
              <a:rPr lang="en-US" sz="2500" dirty="0" smtClean="0"/>
              <a:t>Particularly, mission statements are used to achieve positive spillovers (</a:t>
            </a:r>
            <a:r>
              <a:rPr lang="en-US" sz="2800" dirty="0" smtClean="0"/>
              <a:t>Chambers</a:t>
            </a:r>
            <a:r>
              <a:rPr lang="en-US" sz="2800" dirty="0"/>
              <a:t>, </a:t>
            </a:r>
            <a:r>
              <a:rPr lang="en-US" sz="2800" dirty="0" smtClean="0"/>
              <a:t>2007)</a:t>
            </a:r>
            <a:endParaRPr lang="en-US" sz="2500" dirty="0" smtClean="0"/>
          </a:p>
          <a:p>
            <a:pPr marL="342900" indent="-342900">
              <a:buFont typeface="Arial" pitchFamily="34" charset="0"/>
              <a:buChar char="•"/>
            </a:pPr>
            <a:r>
              <a:rPr lang="en-US" sz="2500" dirty="0" smtClean="0"/>
              <a:t>A mission statement serves a steering wheel</a:t>
            </a:r>
          </a:p>
          <a:p>
            <a:pPr marL="342900" indent="-342900">
              <a:buFont typeface="Arial" pitchFamily="34" charset="0"/>
              <a:buChar char="•"/>
            </a:pPr>
            <a:r>
              <a:rPr lang="en-US" sz="2500" dirty="0" smtClean="0"/>
              <a:t>To guide, to enlighten, and to instill commitment </a:t>
            </a:r>
          </a:p>
          <a:p>
            <a:pPr marL="342900" indent="-342900">
              <a:buFont typeface="Arial" pitchFamily="34" charset="0"/>
              <a:buChar char="•"/>
            </a:pPr>
            <a:r>
              <a:rPr lang="en-US" sz="2500" dirty="0" smtClean="0"/>
              <a:t>Charlotte Beverage strives to harness its mission statement </a:t>
            </a:r>
          </a:p>
          <a:p>
            <a:pPr marL="342900" indent="-342900">
              <a:buFont typeface="Arial" pitchFamily="34" charset="0"/>
              <a:buChar char="•"/>
            </a:pPr>
            <a:r>
              <a:rPr lang="en-US" sz="2500" dirty="0" smtClean="0"/>
              <a:t>Specifically, with a goal to encourage regular environmental scanning </a:t>
            </a:r>
            <a:endParaRPr lang="en-US" sz="25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5" y="0"/>
            <a:ext cx="341514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5840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Mission Statement as a Steering Wheel</a:t>
            </a:r>
            <a:endParaRPr lang="en-US" dirty="0"/>
          </a:p>
        </p:txBody>
      </p:sp>
      <p:sp>
        <p:nvSpPr>
          <p:cNvPr id="6" name="Content Placeholder 5"/>
          <p:cNvSpPr>
            <a:spLocks noGrp="1"/>
          </p:cNvSpPr>
          <p:nvPr>
            <p:ph sz="quarter" idx="1"/>
          </p:nvPr>
        </p:nvSpPr>
        <p:spPr/>
        <p:txBody>
          <a:bodyPr>
            <a:normAutofit fontScale="92500" lnSpcReduction="20000"/>
          </a:bodyPr>
          <a:lstStyle/>
          <a:p>
            <a:r>
              <a:rPr lang="en-US" dirty="0" smtClean="0"/>
              <a:t>Further, Charlotte Beverage has earmarked ten corporate values </a:t>
            </a:r>
          </a:p>
          <a:p>
            <a:r>
              <a:rPr lang="en-US" dirty="0" smtClean="0"/>
              <a:t>Gears to influence the desired behaviors </a:t>
            </a:r>
          </a:p>
          <a:p>
            <a:r>
              <a:rPr lang="en-US" dirty="0" smtClean="0"/>
              <a:t>These include:</a:t>
            </a:r>
          </a:p>
          <a:p>
            <a:pPr marL="457200" indent="-457200" algn="ctr">
              <a:buFont typeface="+mj-lt"/>
              <a:buAutoNum type="arabicPeriod"/>
            </a:pPr>
            <a:endParaRPr lang="en-US" dirty="0" smtClean="0"/>
          </a:p>
          <a:p>
            <a:pPr marL="457200" indent="-457200" algn="ctr">
              <a:buFont typeface="+mj-lt"/>
              <a:buAutoNum type="arabicPeriod"/>
            </a:pPr>
            <a:r>
              <a:rPr lang="en-US" dirty="0"/>
              <a:t>Independent Thinking</a:t>
            </a:r>
          </a:p>
          <a:p>
            <a:pPr marL="457200" indent="-457200" algn="ctr">
              <a:buFont typeface="+mj-lt"/>
              <a:buAutoNum type="arabicPeriod"/>
            </a:pPr>
            <a:r>
              <a:rPr lang="en-US" dirty="0" smtClean="0"/>
              <a:t>Strive for Excellence</a:t>
            </a:r>
          </a:p>
          <a:p>
            <a:pPr marL="457200" indent="-457200" algn="ctr">
              <a:buFont typeface="+mj-lt"/>
              <a:buAutoNum type="arabicPeriod"/>
            </a:pPr>
            <a:r>
              <a:rPr lang="en-US" dirty="0" smtClean="0"/>
              <a:t>Productivity </a:t>
            </a:r>
          </a:p>
          <a:p>
            <a:pPr marL="457200" indent="-457200" algn="ctr">
              <a:buFont typeface="+mj-lt"/>
              <a:buAutoNum type="arabicPeriod"/>
            </a:pPr>
            <a:r>
              <a:rPr lang="en-US" dirty="0"/>
              <a:t>Objectivity</a:t>
            </a:r>
            <a:endParaRPr lang="en-US" dirty="0" smtClean="0"/>
          </a:p>
          <a:p>
            <a:pPr marL="457200" indent="-457200" algn="ctr">
              <a:buFont typeface="+mj-lt"/>
              <a:buAutoNum type="arabicPeriod"/>
            </a:pPr>
            <a:r>
              <a:rPr lang="en-US" dirty="0" smtClean="0"/>
              <a:t>Integrity</a:t>
            </a:r>
          </a:p>
          <a:p>
            <a:pPr marL="457200" indent="-457200" algn="ctr">
              <a:buFont typeface="+mj-lt"/>
              <a:buAutoNum type="arabicPeriod"/>
            </a:pPr>
            <a:r>
              <a:rPr lang="en-US" dirty="0"/>
              <a:t>Pride</a:t>
            </a:r>
          </a:p>
          <a:p>
            <a:pPr marL="457200" indent="-457200" algn="ctr">
              <a:buFont typeface="+mj-lt"/>
              <a:buAutoNum type="arabicPeriod"/>
            </a:pPr>
            <a:r>
              <a:rPr lang="en-US" dirty="0" smtClean="0"/>
              <a:t>Equality</a:t>
            </a:r>
          </a:p>
          <a:p>
            <a:pPr marL="457200" indent="-457200" algn="ctr">
              <a:buFont typeface="+mj-lt"/>
              <a:buAutoNum type="arabicPeriod"/>
            </a:pPr>
            <a:r>
              <a:rPr lang="en-US" dirty="0" smtClean="0"/>
              <a:t>Accountability </a:t>
            </a:r>
          </a:p>
          <a:p>
            <a:pPr marL="457200" indent="-457200" algn="ctr">
              <a:buFont typeface="+mj-lt"/>
              <a:buAutoNum type="arabicPeriod"/>
            </a:pPr>
            <a:r>
              <a:rPr lang="en-US" dirty="0" smtClean="0"/>
              <a:t>Continuous Improvement </a:t>
            </a:r>
          </a:p>
          <a:p>
            <a:pPr marL="457200" indent="-457200" algn="ctr">
              <a:buFont typeface="+mj-lt"/>
              <a:buAutoNum type="arabicPeriod"/>
            </a:pPr>
            <a:endParaRPr lang="en-US" dirty="0"/>
          </a:p>
        </p:txBody>
      </p:sp>
    </p:spTree>
    <p:extLst>
      <p:ext uri="{BB962C8B-B14F-4D97-AF65-F5344CB8AC3E}">
        <p14:creationId xmlns:p14="http://schemas.microsoft.com/office/powerpoint/2010/main" val="2172036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Business Models</a:t>
            </a:r>
            <a:endParaRPr lang="en-US" dirty="0"/>
          </a:p>
        </p:txBody>
      </p:sp>
      <p:sp>
        <p:nvSpPr>
          <p:cNvPr id="3" name="Content Placeholder 2"/>
          <p:cNvSpPr>
            <a:spLocks noGrp="1"/>
          </p:cNvSpPr>
          <p:nvPr>
            <p:ph sz="quarter" idx="1"/>
          </p:nvPr>
        </p:nvSpPr>
        <p:spPr/>
        <p:txBody>
          <a:bodyPr/>
          <a:lstStyle/>
          <a:p>
            <a:r>
              <a:rPr lang="en-US" dirty="0" smtClean="0"/>
              <a:t>Business models exist to enhance quality decision-making</a:t>
            </a:r>
          </a:p>
          <a:p>
            <a:r>
              <a:rPr lang="en-US" dirty="0" smtClean="0"/>
              <a:t>It is a conceptual structure to create and maintain viability (</a:t>
            </a:r>
            <a:r>
              <a:rPr lang="en-US" dirty="0" err="1"/>
              <a:t>Ovans</a:t>
            </a:r>
            <a:r>
              <a:rPr lang="en-US" dirty="0"/>
              <a:t>, 2015</a:t>
            </a:r>
            <a:r>
              <a:rPr lang="en-US" dirty="0" smtClean="0"/>
              <a:t>)</a:t>
            </a:r>
          </a:p>
          <a:p>
            <a:r>
              <a:rPr lang="en-US" dirty="0" smtClean="0"/>
              <a:t>Effective business models help to address pertinent questions</a:t>
            </a:r>
          </a:p>
          <a:p>
            <a:r>
              <a:rPr lang="en-US" dirty="0" smtClean="0"/>
              <a:t>The notable questions include</a:t>
            </a:r>
          </a:p>
          <a:p>
            <a:pPr algn="ctr">
              <a:buFont typeface="Wingdings" pitchFamily="2" charset="2"/>
              <a:buChar char="q"/>
            </a:pPr>
            <a:r>
              <a:rPr lang="en-US" dirty="0" smtClean="0"/>
              <a:t>Who are the customer?</a:t>
            </a:r>
          </a:p>
          <a:p>
            <a:pPr algn="ctr">
              <a:buFont typeface="Wingdings" pitchFamily="2" charset="2"/>
              <a:buChar char="q"/>
            </a:pPr>
            <a:r>
              <a:rPr lang="en-US" dirty="0" smtClean="0"/>
              <a:t>How do we create value to them?</a:t>
            </a:r>
          </a:p>
          <a:p>
            <a:pPr algn="ctr">
              <a:buFont typeface="Wingdings" pitchFamily="2" charset="2"/>
              <a:buChar char="q"/>
            </a:pPr>
            <a:r>
              <a:rPr lang="en-US" dirty="0" smtClean="0"/>
              <a:t>How do we make money</a:t>
            </a:r>
            <a:endParaRPr lang="en-US" dirty="0"/>
          </a:p>
        </p:txBody>
      </p:sp>
    </p:spTree>
    <p:extLst>
      <p:ext uri="{BB962C8B-B14F-4D97-AF65-F5344CB8AC3E}">
        <p14:creationId xmlns:p14="http://schemas.microsoft.com/office/powerpoint/2010/main" val="1676422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business model (</a:t>
            </a:r>
            <a:r>
              <a:rPr lang="en-US" dirty="0" err="1" smtClean="0"/>
              <a:t>Cont.ed</a:t>
            </a:r>
            <a:r>
              <a:rPr lang="en-US" dirty="0" smtClean="0"/>
              <a:t>)</a:t>
            </a:r>
            <a:endParaRPr lang="en-US" dirty="0"/>
          </a:p>
        </p:txBody>
      </p:sp>
      <p:sp>
        <p:nvSpPr>
          <p:cNvPr id="3" name="Content Placeholder 2"/>
          <p:cNvSpPr>
            <a:spLocks noGrp="1"/>
          </p:cNvSpPr>
          <p:nvPr>
            <p:ph sz="quarter" idx="1"/>
          </p:nvPr>
        </p:nvSpPr>
        <p:spPr/>
        <p:txBody>
          <a:bodyPr/>
          <a:lstStyle/>
          <a:p>
            <a:r>
              <a:rPr lang="en-US" dirty="0" smtClean="0"/>
              <a:t>Evidently, the choice of a business model is strategic in nature</a:t>
            </a:r>
          </a:p>
          <a:p>
            <a:r>
              <a:rPr lang="en-US" dirty="0" smtClean="0"/>
              <a:t>Charlotte Beverage embraces  manufacturing business model</a:t>
            </a:r>
          </a:p>
          <a:p>
            <a:r>
              <a:rPr lang="en-US" dirty="0" smtClean="0"/>
              <a:t>Besides, manufacturing is key toward economic growth </a:t>
            </a:r>
          </a:p>
          <a:p>
            <a:r>
              <a:rPr lang="en-US" dirty="0" smtClean="0"/>
              <a:t>A manufacturer creates multiple forms of utilities</a:t>
            </a:r>
          </a:p>
          <a:p>
            <a:r>
              <a:rPr lang="en-US" dirty="0" smtClean="0"/>
              <a:t>Notably, form utility occurs during conversion of raw materials</a:t>
            </a:r>
          </a:p>
          <a:p>
            <a:r>
              <a:rPr lang="en-US" dirty="0" smtClean="0"/>
              <a:t>Place utility occurs during delivery of finished goods</a:t>
            </a:r>
            <a:endParaRPr lang="en-US" dirty="0"/>
          </a:p>
        </p:txBody>
      </p:sp>
    </p:spTree>
    <p:extLst>
      <p:ext uri="{BB962C8B-B14F-4D97-AF65-F5344CB8AC3E}">
        <p14:creationId xmlns:p14="http://schemas.microsoft.com/office/powerpoint/2010/main" val="916493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a:t>
            </a:r>
            <a:r>
              <a:rPr lang="en-US" dirty="0" err="1" smtClean="0"/>
              <a:t>Model:Business</a:t>
            </a:r>
            <a:r>
              <a:rPr lang="en-US" dirty="0" smtClean="0"/>
              <a:t> Structure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Similarly, the choice of business structure is strategic </a:t>
            </a:r>
          </a:p>
          <a:p>
            <a:r>
              <a:rPr lang="en-US" dirty="0" smtClean="0"/>
              <a:t>The choice of legal structure influence access to capital (</a:t>
            </a:r>
            <a:r>
              <a:rPr lang="en-US" dirty="0" err="1" smtClean="0"/>
              <a:t>DuBrin</a:t>
            </a:r>
            <a:r>
              <a:rPr lang="en-US" dirty="0"/>
              <a:t>, </a:t>
            </a:r>
            <a:r>
              <a:rPr lang="en-US" dirty="0" smtClean="0"/>
              <a:t>2012)</a:t>
            </a:r>
          </a:p>
          <a:p>
            <a:r>
              <a:rPr lang="en-US" dirty="0" smtClean="0"/>
              <a:t>Legal structure also influence taxation, liability, and ownership</a:t>
            </a:r>
          </a:p>
          <a:p>
            <a:r>
              <a:rPr lang="en-US" dirty="0" smtClean="0"/>
              <a:t>The typical models of legal structures include </a:t>
            </a:r>
          </a:p>
          <a:p>
            <a:pPr algn="ctr">
              <a:buFont typeface="Wingdings" pitchFamily="2" charset="2"/>
              <a:buChar char="Ø"/>
            </a:pPr>
            <a:r>
              <a:rPr lang="en-US" dirty="0" smtClean="0"/>
              <a:t>Sole-proprietorship</a:t>
            </a:r>
          </a:p>
          <a:p>
            <a:pPr algn="ctr">
              <a:buFont typeface="Wingdings" pitchFamily="2" charset="2"/>
              <a:buChar char="Ø"/>
            </a:pPr>
            <a:r>
              <a:rPr lang="en-US" dirty="0" smtClean="0"/>
              <a:t>Partnership</a:t>
            </a:r>
            <a:endParaRPr lang="en-US" dirty="0"/>
          </a:p>
          <a:p>
            <a:pPr algn="ctr">
              <a:buFont typeface="Wingdings" pitchFamily="2" charset="2"/>
              <a:buChar char="Ø"/>
            </a:pPr>
            <a:r>
              <a:rPr lang="en-US" dirty="0" smtClean="0"/>
              <a:t>Private/public limited- company</a:t>
            </a:r>
          </a:p>
          <a:p>
            <a:r>
              <a:rPr lang="en-US" dirty="0"/>
              <a:t>Charlotte </a:t>
            </a:r>
            <a:r>
              <a:rPr lang="en-US" dirty="0" smtClean="0"/>
              <a:t>Beverage is a Private Limited Company (PLC)</a:t>
            </a:r>
            <a:endParaRPr lang="en-US" dirty="0"/>
          </a:p>
          <a:p>
            <a:pPr marL="0" indent="0">
              <a:buNone/>
            </a:pPr>
            <a:endParaRPr lang="en-US" dirty="0"/>
          </a:p>
        </p:txBody>
      </p:sp>
    </p:spTree>
    <p:extLst>
      <p:ext uri="{BB962C8B-B14F-4D97-AF65-F5344CB8AC3E}">
        <p14:creationId xmlns:p14="http://schemas.microsoft.com/office/powerpoint/2010/main" val="322537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Model: Creating Brand name  </a:t>
            </a:r>
            <a:endParaRPr lang="en-US" dirty="0"/>
          </a:p>
        </p:txBody>
      </p:sp>
      <p:sp>
        <p:nvSpPr>
          <p:cNvPr id="3" name="Content Placeholder 2"/>
          <p:cNvSpPr>
            <a:spLocks noGrp="1"/>
          </p:cNvSpPr>
          <p:nvPr>
            <p:ph sz="quarter" idx="1"/>
          </p:nvPr>
        </p:nvSpPr>
        <p:spPr/>
        <p:txBody>
          <a:bodyPr/>
          <a:lstStyle/>
          <a:p>
            <a:r>
              <a:rPr lang="en-US" dirty="0" smtClean="0"/>
              <a:t>Brand recognition in a market is essential</a:t>
            </a:r>
          </a:p>
          <a:p>
            <a:r>
              <a:rPr lang="en-US" dirty="0" smtClean="0"/>
              <a:t>Strong and recognizable brand name enhances differentiation (</a:t>
            </a:r>
            <a:r>
              <a:rPr lang="en-US" dirty="0" err="1" smtClean="0">
                <a:hlinkClick r:id="rId2"/>
              </a:rPr>
              <a:t>Stimpson</a:t>
            </a:r>
            <a:r>
              <a:rPr lang="en-US" dirty="0" smtClean="0"/>
              <a:t>&amp; </a:t>
            </a:r>
            <a:r>
              <a:rPr lang="en-US" dirty="0" smtClean="0">
                <a:hlinkClick r:id="rId3"/>
              </a:rPr>
              <a:t>Farquharson</a:t>
            </a:r>
            <a:r>
              <a:rPr lang="en-US" dirty="0" smtClean="0"/>
              <a:t>,2014)</a:t>
            </a:r>
          </a:p>
          <a:p>
            <a:r>
              <a:rPr lang="en-US" dirty="0" smtClean="0"/>
              <a:t>The brand name </a:t>
            </a:r>
            <a:r>
              <a:rPr lang="en-US" i="1" dirty="0" smtClean="0"/>
              <a:t>“Charlotte Beverage” </a:t>
            </a:r>
            <a:r>
              <a:rPr lang="en-US" dirty="0" smtClean="0"/>
              <a:t>instill pride and satisfaction</a:t>
            </a:r>
          </a:p>
          <a:p>
            <a:r>
              <a:rPr lang="en-US" dirty="0" smtClean="0"/>
              <a:t>Further, the company positions itself as part and parcel of the residents</a:t>
            </a:r>
          </a:p>
          <a:p>
            <a:r>
              <a:rPr lang="en-US" dirty="0" smtClean="0"/>
              <a:t>Schemes like “Buy Local-Build Economy” can harness the benefits of appropriate brand name</a:t>
            </a:r>
          </a:p>
          <a:p>
            <a:r>
              <a:rPr lang="en-US" dirty="0" smtClean="0"/>
              <a:t>Brand name also instill positive perceptions</a:t>
            </a:r>
            <a:endParaRPr lang="en-US" dirty="0"/>
          </a:p>
        </p:txBody>
      </p:sp>
    </p:spTree>
    <p:extLst>
      <p:ext uri="{BB962C8B-B14F-4D97-AF65-F5344CB8AC3E}">
        <p14:creationId xmlns:p14="http://schemas.microsoft.com/office/powerpoint/2010/main" val="4187624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Model: Business Location</a:t>
            </a:r>
            <a:endParaRPr lang="en-US" dirty="0"/>
          </a:p>
        </p:txBody>
      </p:sp>
      <p:sp>
        <p:nvSpPr>
          <p:cNvPr id="3" name="Content Placeholder 2"/>
          <p:cNvSpPr>
            <a:spLocks noGrp="1"/>
          </p:cNvSpPr>
          <p:nvPr>
            <p:ph sz="quarter" idx="1"/>
          </p:nvPr>
        </p:nvSpPr>
        <p:spPr/>
        <p:txBody>
          <a:bodyPr/>
          <a:lstStyle/>
          <a:p>
            <a:r>
              <a:rPr lang="en-US" dirty="0" smtClean="0"/>
              <a:t>Strategic location enhances survival</a:t>
            </a:r>
            <a:r>
              <a:rPr lang="en-US" dirty="0"/>
              <a:t> </a:t>
            </a:r>
            <a:r>
              <a:rPr lang="en-US" dirty="0" smtClean="0"/>
              <a:t>and accessibility</a:t>
            </a:r>
          </a:p>
          <a:p>
            <a:r>
              <a:rPr lang="en-US" dirty="0" smtClean="0"/>
              <a:t>Business location bolster survival because it help reduce fixed costs</a:t>
            </a:r>
          </a:p>
          <a:p>
            <a:r>
              <a:rPr lang="en-US" dirty="0" smtClean="0"/>
              <a:t>However, business location can expose the firm to negative parameters</a:t>
            </a:r>
          </a:p>
          <a:p>
            <a:r>
              <a:rPr lang="en-US" dirty="0" smtClean="0"/>
              <a:t>The notable drawbacks include increased competition and higher rents</a:t>
            </a:r>
          </a:p>
          <a:p>
            <a:r>
              <a:rPr lang="en-US" dirty="0" smtClean="0"/>
              <a:t>Therefore, a strategic location balances the cost and benefit elements</a:t>
            </a:r>
          </a:p>
          <a:p>
            <a:r>
              <a:rPr lang="en-US" dirty="0" smtClean="0"/>
              <a:t>The choice of </a:t>
            </a:r>
            <a:r>
              <a:rPr lang="en-US" b="1" dirty="0" smtClean="0"/>
              <a:t>3936 Corporation Cir</a:t>
            </a:r>
            <a:r>
              <a:rPr lang="en-US" dirty="0" smtClean="0"/>
              <a:t> location facilitates access to four neighboring States</a:t>
            </a:r>
            <a:endParaRPr lang="en-US" dirty="0"/>
          </a:p>
        </p:txBody>
      </p:sp>
    </p:spTree>
    <p:extLst>
      <p:ext uri="{BB962C8B-B14F-4D97-AF65-F5344CB8AC3E}">
        <p14:creationId xmlns:p14="http://schemas.microsoft.com/office/powerpoint/2010/main" val="2390574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Model: Product Portfolio</a:t>
            </a:r>
            <a:endParaRPr lang="en-US" dirty="0"/>
          </a:p>
        </p:txBody>
      </p:sp>
      <p:sp>
        <p:nvSpPr>
          <p:cNvPr id="3" name="Content Placeholder 2"/>
          <p:cNvSpPr>
            <a:spLocks noGrp="1"/>
          </p:cNvSpPr>
          <p:nvPr>
            <p:ph sz="quarter" idx="1"/>
          </p:nvPr>
        </p:nvSpPr>
        <p:spPr/>
        <p:txBody>
          <a:bodyPr>
            <a:normAutofit/>
          </a:bodyPr>
          <a:lstStyle/>
          <a:p>
            <a:r>
              <a:rPr lang="en-US" dirty="0" smtClean="0"/>
              <a:t>Product variety matches the consumers’ behavior </a:t>
            </a:r>
          </a:p>
          <a:p>
            <a:r>
              <a:rPr lang="en-US" dirty="0" smtClean="0"/>
              <a:t>Charlotte Beverage boost of two broad categories </a:t>
            </a:r>
          </a:p>
          <a:p>
            <a:pPr marL="514350" indent="-514350" algn="ctr">
              <a:buFont typeface="+mj-lt"/>
              <a:buAutoNum type="romanLcPeriod"/>
            </a:pPr>
            <a:r>
              <a:rPr lang="en-US" dirty="0" smtClean="0"/>
              <a:t>Non-alcoholic </a:t>
            </a:r>
          </a:p>
          <a:p>
            <a:pPr marL="514350" indent="-514350" algn="ctr">
              <a:buFont typeface="+mj-lt"/>
              <a:buAutoNum type="romanLcPeriod"/>
            </a:pPr>
            <a:r>
              <a:rPr lang="en-US" dirty="0" smtClean="0"/>
              <a:t>Alcoholic </a:t>
            </a:r>
          </a:p>
          <a:p>
            <a:r>
              <a:rPr lang="en-US" dirty="0" smtClean="0"/>
              <a:t>Each category targets the need of consumer groups</a:t>
            </a:r>
          </a:p>
          <a:p>
            <a:r>
              <a:rPr lang="en-US" dirty="0" smtClean="0"/>
              <a:t>Non-alcoholic products;-</a:t>
            </a:r>
          </a:p>
          <a:p>
            <a:pPr algn="ctr">
              <a:buFont typeface="Wingdings" pitchFamily="2" charset="2"/>
              <a:buChar char="v"/>
            </a:pPr>
            <a:r>
              <a:rPr lang="en-US" dirty="0"/>
              <a:t>Belmont Mineral </a:t>
            </a:r>
            <a:r>
              <a:rPr lang="en-US" dirty="0" smtClean="0"/>
              <a:t>Water</a:t>
            </a:r>
          </a:p>
          <a:p>
            <a:pPr algn="ctr">
              <a:buFont typeface="Wingdings" pitchFamily="2" charset="2"/>
              <a:buChar char="v"/>
            </a:pPr>
            <a:r>
              <a:rPr lang="en-US" dirty="0" smtClean="0"/>
              <a:t> </a:t>
            </a:r>
            <a:r>
              <a:rPr lang="en-US" dirty="0"/>
              <a:t>Pick &amp; Peel Fruit Juice with </a:t>
            </a:r>
            <a:r>
              <a:rPr lang="en-US" i="1" dirty="0" err="1"/>
              <a:t>Tangawizi</a:t>
            </a:r>
            <a:r>
              <a:rPr lang="en-US" dirty="0"/>
              <a:t> </a:t>
            </a:r>
            <a:r>
              <a:rPr lang="en-US" dirty="0" smtClean="0"/>
              <a:t>Flavor</a:t>
            </a:r>
          </a:p>
          <a:p>
            <a:pPr algn="ctr">
              <a:buFont typeface="Wingdings" pitchFamily="2" charset="2"/>
              <a:buChar char="v"/>
            </a:pPr>
            <a:r>
              <a:rPr lang="en-US" dirty="0" smtClean="0"/>
              <a:t> </a:t>
            </a:r>
            <a:r>
              <a:rPr lang="en-US" dirty="0" err="1"/>
              <a:t>Softa</a:t>
            </a:r>
            <a:r>
              <a:rPr lang="en-US" dirty="0"/>
              <a:t> Energy </a:t>
            </a:r>
            <a:r>
              <a:rPr lang="en-US" dirty="0" smtClean="0"/>
              <a:t>Drink</a:t>
            </a:r>
          </a:p>
          <a:p>
            <a:pPr algn="ctr">
              <a:buFont typeface="Wingdings" pitchFamily="2" charset="2"/>
              <a:buChar char="v"/>
            </a:pPr>
            <a:r>
              <a:rPr lang="en-US" dirty="0" smtClean="0"/>
              <a:t>Charlotte </a:t>
            </a:r>
            <a:r>
              <a:rPr lang="en-US" dirty="0"/>
              <a:t>Coffee</a:t>
            </a:r>
            <a:endParaRPr lang="en-US" dirty="0" smtClean="0"/>
          </a:p>
          <a:p>
            <a:endParaRPr lang="en-US" dirty="0" smtClean="0"/>
          </a:p>
          <a:p>
            <a:endParaRPr lang="en-US" dirty="0"/>
          </a:p>
        </p:txBody>
      </p:sp>
    </p:spTree>
    <p:extLst>
      <p:ext uri="{BB962C8B-B14F-4D97-AF65-F5344CB8AC3E}">
        <p14:creationId xmlns:p14="http://schemas.microsoft.com/office/powerpoint/2010/main" val="297123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Model: Product </a:t>
            </a:r>
            <a:r>
              <a:rPr lang="en-US" dirty="0" smtClean="0"/>
              <a:t>Portfolio (</a:t>
            </a:r>
            <a:r>
              <a:rPr lang="en-US" dirty="0" err="1" smtClean="0"/>
              <a:t>Cont</a:t>
            </a:r>
            <a:r>
              <a:rPr lang="en-US" dirty="0" smtClean="0"/>
              <a:t>..</a:t>
            </a:r>
            <a:r>
              <a:rPr lang="en-US" dirty="0" err="1" smtClean="0"/>
              <a:t>ed</a:t>
            </a:r>
            <a:r>
              <a:rPr lang="en-US" dirty="0" smtClean="0"/>
              <a:t>)</a:t>
            </a:r>
            <a:endParaRPr lang="en-US" dirty="0"/>
          </a:p>
        </p:txBody>
      </p:sp>
      <p:sp>
        <p:nvSpPr>
          <p:cNvPr id="3" name="Content Placeholder 2"/>
          <p:cNvSpPr>
            <a:spLocks noGrp="1"/>
          </p:cNvSpPr>
          <p:nvPr>
            <p:ph sz="quarter" idx="1"/>
          </p:nvPr>
        </p:nvSpPr>
        <p:spPr/>
        <p:txBody>
          <a:bodyPr/>
          <a:lstStyle/>
          <a:p>
            <a:r>
              <a:rPr lang="en-US" dirty="0" smtClean="0"/>
              <a:t>Charlotte Beverage integrates strategic partnership with </a:t>
            </a:r>
            <a:r>
              <a:rPr lang="en-US" dirty="0" err="1"/>
              <a:t>Scotchmans</a:t>
            </a:r>
            <a:r>
              <a:rPr lang="en-US" dirty="0"/>
              <a:t> </a:t>
            </a:r>
            <a:r>
              <a:rPr lang="en-US" dirty="0" smtClean="0"/>
              <a:t>Hill </a:t>
            </a:r>
          </a:p>
          <a:p>
            <a:r>
              <a:rPr lang="en-US" dirty="0" smtClean="0"/>
              <a:t>Charlotte Beverage has excusive right to distribute wine  </a:t>
            </a:r>
          </a:p>
          <a:p>
            <a:r>
              <a:rPr lang="en-US" dirty="0" smtClean="0"/>
              <a:t>The alcoholic categories help to complement the non-alcoholic products</a:t>
            </a:r>
          </a:p>
          <a:p>
            <a:r>
              <a:rPr lang="en-US" dirty="0" smtClean="0"/>
              <a:t>Therefore, Charlotte Beverage can maximize synergy </a:t>
            </a:r>
          </a:p>
          <a:p>
            <a:r>
              <a:rPr lang="en-US" dirty="0" smtClean="0"/>
              <a:t>Excusive right merits because it minimizes competition </a:t>
            </a:r>
            <a:endParaRPr lang="en-US" dirty="0"/>
          </a:p>
        </p:txBody>
      </p:sp>
    </p:spTree>
    <p:extLst>
      <p:ext uri="{BB962C8B-B14F-4D97-AF65-F5344CB8AC3E}">
        <p14:creationId xmlns:p14="http://schemas.microsoft.com/office/powerpoint/2010/main" val="3665391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Model: Strategic Positioning</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Traditionally, business existed to make profit</a:t>
            </a:r>
          </a:p>
          <a:p>
            <a:r>
              <a:rPr lang="en-US" dirty="0" smtClean="0"/>
              <a:t>Creation of value for money to the shareholder was the primary objective (</a:t>
            </a:r>
            <a:r>
              <a:rPr lang="en-US" dirty="0" err="1"/>
              <a:t>Slaper</a:t>
            </a:r>
            <a:r>
              <a:rPr lang="en-US" dirty="0"/>
              <a:t> &amp; Hall, 2011</a:t>
            </a:r>
            <a:r>
              <a:rPr lang="en-US" dirty="0" smtClean="0"/>
              <a:t>)</a:t>
            </a:r>
          </a:p>
          <a:p>
            <a:r>
              <a:rPr lang="en-US" dirty="0" smtClean="0"/>
              <a:t>However, this approach struggles to accord competitiveness</a:t>
            </a:r>
          </a:p>
          <a:p>
            <a:r>
              <a:rPr lang="en-US" dirty="0" smtClean="0"/>
              <a:t>The contemporary businesses have expanded objectives</a:t>
            </a:r>
          </a:p>
          <a:p>
            <a:r>
              <a:rPr lang="en-US" dirty="0" smtClean="0"/>
              <a:t>Modern businesses face multiple interests</a:t>
            </a:r>
          </a:p>
          <a:p>
            <a:r>
              <a:rPr lang="en-US" dirty="0"/>
              <a:t>A</a:t>
            </a:r>
            <a:r>
              <a:rPr lang="en-US" dirty="0" smtClean="0"/>
              <a:t> Triple Bottom Line (TBL) dimension gains traction</a:t>
            </a:r>
          </a:p>
          <a:p>
            <a:r>
              <a:rPr lang="en-US" dirty="0" smtClean="0"/>
              <a:t>TBL accords three objectives;-</a:t>
            </a:r>
          </a:p>
          <a:p>
            <a:pPr marL="457200" indent="-457200" algn="ctr">
              <a:buFont typeface="+mj-lt"/>
              <a:buAutoNum type="arabicPeriod"/>
            </a:pPr>
            <a:r>
              <a:rPr lang="en-US" dirty="0" smtClean="0"/>
              <a:t>Society’s wellbeing </a:t>
            </a:r>
          </a:p>
          <a:p>
            <a:pPr marL="457200" indent="-457200" algn="ctr">
              <a:buFont typeface="+mj-lt"/>
              <a:buAutoNum type="arabicPeriod"/>
            </a:pPr>
            <a:r>
              <a:rPr lang="en-US" dirty="0" smtClean="0"/>
              <a:t>Business needs</a:t>
            </a:r>
          </a:p>
          <a:p>
            <a:pPr marL="457200" indent="-457200" algn="ctr">
              <a:buFont typeface="+mj-lt"/>
              <a:buAutoNum type="arabicPeriod"/>
            </a:pPr>
            <a:r>
              <a:rPr lang="en-US" dirty="0" smtClean="0"/>
              <a:t>Environmental sustainability </a:t>
            </a:r>
            <a:endParaRPr lang="en-US" dirty="0"/>
          </a:p>
        </p:txBody>
      </p:sp>
    </p:spTree>
    <p:extLst>
      <p:ext uri="{BB962C8B-B14F-4D97-AF65-F5344CB8AC3E}">
        <p14:creationId xmlns:p14="http://schemas.microsoft.com/office/powerpoint/2010/main" val="944866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Model: Pricing Strategy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Non-alcoholic and alcoholic categories have distinctive attributes</a:t>
            </a:r>
          </a:p>
          <a:p>
            <a:r>
              <a:rPr lang="en-US" dirty="0" smtClean="0"/>
              <a:t>Therefore, Charlotte Beverage incorporate two pricing methodologies</a:t>
            </a:r>
          </a:p>
          <a:p>
            <a:r>
              <a:rPr lang="en-US" dirty="0" smtClean="0"/>
              <a:t>First, </a:t>
            </a:r>
            <a:r>
              <a:rPr lang="en-US" b="1" dirty="0" smtClean="0"/>
              <a:t>Market Skimming Strategy</a:t>
            </a:r>
          </a:p>
          <a:p>
            <a:r>
              <a:rPr lang="en-US" dirty="0" smtClean="0"/>
              <a:t>Seller charge high initial prices to scan the revenue layer, applicable in alcoholic segment </a:t>
            </a:r>
          </a:p>
          <a:p>
            <a:r>
              <a:rPr lang="en-US" dirty="0" smtClean="0"/>
              <a:t>Second, </a:t>
            </a:r>
            <a:r>
              <a:rPr lang="en-US" b="1" dirty="0" smtClean="0"/>
              <a:t>Market Penetration Strategy</a:t>
            </a:r>
            <a:endParaRPr lang="en-US" dirty="0" smtClean="0"/>
          </a:p>
          <a:p>
            <a:r>
              <a:rPr lang="en-US" dirty="0" smtClean="0"/>
              <a:t>Seller charge low price to maximize revenue from price-sensitive buyers </a:t>
            </a:r>
          </a:p>
          <a:p>
            <a:r>
              <a:rPr lang="en-US" dirty="0" smtClean="0"/>
              <a:t>Applicable in non-alcoholic section because of intense competition</a:t>
            </a:r>
          </a:p>
          <a:p>
            <a:endParaRPr lang="en-US" dirty="0"/>
          </a:p>
        </p:txBody>
      </p:sp>
    </p:spTree>
    <p:extLst>
      <p:ext uri="{BB962C8B-B14F-4D97-AF65-F5344CB8AC3E}">
        <p14:creationId xmlns:p14="http://schemas.microsoft.com/office/powerpoint/2010/main" val="2800537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Analysis</a:t>
            </a:r>
            <a:endParaRPr lang="en-US" dirty="0"/>
          </a:p>
        </p:txBody>
      </p:sp>
      <p:sp>
        <p:nvSpPr>
          <p:cNvPr id="3" name="Content Placeholder 2"/>
          <p:cNvSpPr>
            <a:spLocks noGrp="1"/>
          </p:cNvSpPr>
          <p:nvPr>
            <p:ph sz="quarter" idx="1"/>
          </p:nvPr>
        </p:nvSpPr>
        <p:spPr/>
        <p:txBody>
          <a:bodyPr>
            <a:normAutofit fontScale="92500"/>
          </a:bodyPr>
          <a:lstStyle/>
          <a:p>
            <a:r>
              <a:rPr lang="en-US" dirty="0" smtClean="0"/>
              <a:t>Market segmentation is a strategic marketing tool</a:t>
            </a:r>
          </a:p>
          <a:p>
            <a:r>
              <a:rPr lang="en-US" dirty="0" smtClean="0"/>
              <a:t>Seller targets a distinctive cadre of buyers</a:t>
            </a:r>
          </a:p>
          <a:p>
            <a:r>
              <a:rPr lang="en-US" dirty="0" smtClean="0"/>
              <a:t>Seller assesses if the group is actionable, sustainable, and profitable</a:t>
            </a:r>
          </a:p>
          <a:p>
            <a:r>
              <a:rPr lang="en-US" dirty="0" smtClean="0"/>
              <a:t>Therefore, adequate demographic assessment is essential</a:t>
            </a:r>
          </a:p>
          <a:p>
            <a:r>
              <a:rPr lang="en-US" dirty="0" smtClean="0"/>
              <a:t>Charlotte Beverage target three demographic elements;-</a:t>
            </a:r>
          </a:p>
          <a:p>
            <a:pPr marL="457200" indent="-457200" algn="ctr">
              <a:buFont typeface="+mj-lt"/>
              <a:buAutoNum type="arabicPeriod"/>
            </a:pPr>
            <a:r>
              <a:rPr lang="en-US" dirty="0" smtClean="0"/>
              <a:t>Age (18-55 years)</a:t>
            </a:r>
          </a:p>
          <a:p>
            <a:pPr marL="457200" indent="-457200" algn="ctr">
              <a:buFont typeface="+mj-lt"/>
              <a:buAutoNum type="arabicPeriod"/>
            </a:pPr>
            <a:r>
              <a:rPr lang="en-US" dirty="0" smtClean="0"/>
              <a:t>Income (average of </a:t>
            </a:r>
            <a:r>
              <a:rPr lang="en-US" dirty="0"/>
              <a:t>$</a:t>
            </a:r>
            <a:r>
              <a:rPr lang="en-US" dirty="0" smtClean="0"/>
              <a:t>52,519)</a:t>
            </a:r>
          </a:p>
          <a:p>
            <a:pPr marL="457200" indent="-457200" algn="ctr">
              <a:buFont typeface="+mj-lt"/>
              <a:buAutoNum type="arabicPeriod"/>
            </a:pPr>
            <a:r>
              <a:rPr lang="en-US" dirty="0" smtClean="0"/>
              <a:t>Level of education (bachelors degree and beyond)</a:t>
            </a:r>
          </a:p>
        </p:txBody>
      </p:sp>
    </p:spTree>
    <p:extLst>
      <p:ext uri="{BB962C8B-B14F-4D97-AF65-F5344CB8AC3E}">
        <p14:creationId xmlns:p14="http://schemas.microsoft.com/office/powerpoint/2010/main" val="3294896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 Attribute: Level of education</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87376845"/>
              </p:ext>
            </p:extLst>
          </p:nvPr>
        </p:nvGraphicFramePr>
        <p:xfrm>
          <a:off x="685800" y="1828800"/>
          <a:ext cx="7239000" cy="4190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72843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 Attribute: Income distribution </a:t>
            </a:r>
            <a:endParaRPr lang="en-US" dirty="0"/>
          </a:p>
        </p:txBody>
      </p:sp>
      <p:graphicFrame>
        <p:nvGraphicFramePr>
          <p:cNvPr id="4" name="Content Placeholder 3"/>
          <p:cNvGraphicFramePr>
            <a:graphicFrameLocks noGrp="1"/>
          </p:cNvGraphicFramePr>
          <p:nvPr>
            <p:ph sz="quarter" idx="1"/>
          </p:nvPr>
        </p:nvGraphicFramePr>
        <p:xfrm>
          <a:off x="457200" y="1600200"/>
          <a:ext cx="7467600" cy="4873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6223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Sales Strategy and Promotion Plan</a:t>
            </a:r>
            <a:br>
              <a:rPr lang="en-US" sz="3200" dirty="0"/>
            </a:br>
            <a:endParaRPr lang="en-US" dirty="0"/>
          </a:p>
        </p:txBody>
      </p:sp>
      <p:sp>
        <p:nvSpPr>
          <p:cNvPr id="3" name="Content Placeholder 2"/>
          <p:cNvSpPr>
            <a:spLocks noGrp="1"/>
          </p:cNvSpPr>
          <p:nvPr>
            <p:ph sz="quarter" idx="1"/>
          </p:nvPr>
        </p:nvSpPr>
        <p:spPr/>
        <p:txBody>
          <a:bodyPr>
            <a:normAutofit/>
          </a:bodyPr>
          <a:lstStyle/>
          <a:p>
            <a:r>
              <a:rPr lang="en-US" dirty="0" smtClean="0"/>
              <a:t>The sale plans and activities hinge on the tenets of </a:t>
            </a:r>
            <a:r>
              <a:rPr lang="en-US" i="1" dirty="0"/>
              <a:t>‘Five F’ Model of Consumer </a:t>
            </a:r>
            <a:r>
              <a:rPr lang="en-US" i="1" dirty="0" smtClean="0"/>
              <a:t>Message</a:t>
            </a:r>
          </a:p>
          <a:p>
            <a:r>
              <a:rPr lang="en-US" dirty="0" smtClean="0"/>
              <a:t>The paradigm influences and streamline the calibers of information</a:t>
            </a:r>
          </a:p>
          <a:p>
            <a:r>
              <a:rPr lang="en-US" dirty="0" smtClean="0"/>
              <a:t>The model provides five dimensions of messaging</a:t>
            </a:r>
          </a:p>
          <a:p>
            <a:r>
              <a:rPr lang="en-US" dirty="0" smtClean="0"/>
              <a:t>These include;-</a:t>
            </a:r>
          </a:p>
          <a:p>
            <a:pPr algn="ctr">
              <a:buFont typeface="Wingdings" pitchFamily="2" charset="2"/>
              <a:buChar char="§"/>
            </a:pPr>
            <a:r>
              <a:rPr lang="en-US" dirty="0" smtClean="0"/>
              <a:t>Details about the functionality</a:t>
            </a:r>
          </a:p>
          <a:p>
            <a:pPr algn="ctr">
              <a:buFont typeface="Wingdings" pitchFamily="2" charset="2"/>
              <a:buChar char="§"/>
            </a:pPr>
            <a:r>
              <a:rPr lang="en-US" dirty="0" smtClean="0"/>
              <a:t>Demonstrate financial-friendliness </a:t>
            </a:r>
          </a:p>
          <a:p>
            <a:pPr algn="ctr">
              <a:buFont typeface="Wingdings" pitchFamily="2" charset="2"/>
              <a:buChar char="§"/>
            </a:pPr>
            <a:r>
              <a:rPr lang="en-US" dirty="0" smtClean="0"/>
              <a:t>Facilitate consumers’ freedom due to variety</a:t>
            </a:r>
          </a:p>
          <a:p>
            <a:pPr algn="ctr">
              <a:buFont typeface="Wingdings" pitchFamily="2" charset="2"/>
              <a:buChar char="§"/>
            </a:pPr>
            <a:r>
              <a:rPr lang="en-US" dirty="0" smtClean="0"/>
              <a:t>Inspire positive feeling toward the product </a:t>
            </a:r>
          </a:p>
          <a:p>
            <a:pPr algn="ctr">
              <a:buFont typeface="Wingdings" pitchFamily="2" charset="2"/>
              <a:buChar char="§"/>
            </a:pPr>
            <a:r>
              <a:rPr lang="en-US" dirty="0" smtClean="0"/>
              <a:t>Emphasize on future </a:t>
            </a:r>
            <a:endParaRPr lang="en-US" dirty="0"/>
          </a:p>
        </p:txBody>
      </p:sp>
    </p:spTree>
    <p:extLst>
      <p:ext uri="{BB962C8B-B14F-4D97-AF65-F5344CB8AC3E}">
        <p14:creationId xmlns:p14="http://schemas.microsoft.com/office/powerpoint/2010/main" val="1883778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Sales Strategy and Promotion Plan</a:t>
            </a:r>
            <a:endParaRPr lang="en-US" dirty="0"/>
          </a:p>
        </p:txBody>
      </p:sp>
      <p:sp>
        <p:nvSpPr>
          <p:cNvPr id="3" name="Content Placeholder 2"/>
          <p:cNvSpPr>
            <a:spLocks noGrp="1"/>
          </p:cNvSpPr>
          <p:nvPr>
            <p:ph sz="quarter" idx="1"/>
          </p:nvPr>
        </p:nvSpPr>
        <p:spPr/>
        <p:txBody>
          <a:bodyPr/>
          <a:lstStyle/>
          <a:p>
            <a:r>
              <a:rPr lang="en-US" dirty="0" smtClean="0"/>
              <a:t>A promotion plan seeks to improve awareness </a:t>
            </a:r>
          </a:p>
          <a:p>
            <a:r>
              <a:rPr lang="en-US" dirty="0" smtClean="0"/>
              <a:t>Charlotte Beverage incorporate multiple promotion elements</a:t>
            </a:r>
          </a:p>
          <a:p>
            <a:r>
              <a:rPr lang="en-US" dirty="0" smtClean="0"/>
              <a:t>Using multiple promotion vehicle enhances synergy</a:t>
            </a:r>
          </a:p>
          <a:p>
            <a:r>
              <a:rPr lang="en-US" dirty="0" smtClean="0"/>
              <a:t>Promotion methods are advertising and internet marketing </a:t>
            </a:r>
          </a:p>
          <a:p>
            <a:r>
              <a:rPr lang="en-US" dirty="0" smtClean="0"/>
              <a:t>Each promotion approach has its strengths and limitations</a:t>
            </a:r>
          </a:p>
          <a:p>
            <a:r>
              <a:rPr lang="en-US" dirty="0" smtClean="0"/>
              <a:t>Therefore, the two methodologies assure value for money</a:t>
            </a:r>
            <a:endParaRPr lang="en-US" dirty="0"/>
          </a:p>
        </p:txBody>
      </p:sp>
    </p:spTree>
    <p:extLst>
      <p:ext uri="{BB962C8B-B14F-4D97-AF65-F5344CB8AC3E}">
        <p14:creationId xmlns:p14="http://schemas.microsoft.com/office/powerpoint/2010/main" val="3053985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Management Structure</a:t>
            </a:r>
            <a:br>
              <a:rPr lang="en-US" sz="3200" dirty="0"/>
            </a:br>
            <a:endParaRPr lang="en-US" dirty="0"/>
          </a:p>
        </p:txBody>
      </p:sp>
      <p:sp>
        <p:nvSpPr>
          <p:cNvPr id="3" name="Content Placeholder 2"/>
          <p:cNvSpPr>
            <a:spLocks noGrp="1"/>
          </p:cNvSpPr>
          <p:nvPr>
            <p:ph sz="quarter" idx="1"/>
          </p:nvPr>
        </p:nvSpPr>
        <p:spPr/>
        <p:txBody>
          <a:bodyPr/>
          <a:lstStyle/>
          <a:p>
            <a:r>
              <a:rPr lang="en-US" dirty="0" smtClean="0"/>
              <a:t>The top-level management helps to steer collective growth in a company</a:t>
            </a:r>
          </a:p>
          <a:p>
            <a:r>
              <a:rPr lang="en-US" dirty="0" smtClean="0"/>
              <a:t>The cadres of leadership and management styles used are essential</a:t>
            </a:r>
          </a:p>
          <a:p>
            <a:r>
              <a:rPr lang="en-US" dirty="0" smtClean="0"/>
              <a:t>Charlotte Beverage incorporate two levels of management</a:t>
            </a:r>
          </a:p>
          <a:p>
            <a:r>
              <a:rPr lang="en-US" dirty="0" smtClean="0"/>
              <a:t>First, the executive management-team responsible for day-to-day running </a:t>
            </a:r>
          </a:p>
          <a:p>
            <a:r>
              <a:rPr lang="en-US" dirty="0" smtClean="0"/>
              <a:t>Second, Board of Director represents the interests of shareholders</a:t>
            </a:r>
          </a:p>
          <a:p>
            <a:r>
              <a:rPr lang="en-US" dirty="0" smtClean="0"/>
              <a:t>CEO, Mr. </a:t>
            </a:r>
            <a:r>
              <a:rPr lang="en-US" dirty="0"/>
              <a:t>Andrew Clarke </a:t>
            </a:r>
            <a:r>
              <a:rPr lang="en-US" dirty="0" smtClean="0"/>
              <a:t>provides a liaison between the two groups</a:t>
            </a:r>
            <a:endParaRPr lang="en-US" dirty="0"/>
          </a:p>
        </p:txBody>
      </p:sp>
    </p:spTree>
    <p:extLst>
      <p:ext uri="{BB962C8B-B14F-4D97-AF65-F5344CB8AC3E}">
        <p14:creationId xmlns:p14="http://schemas.microsoft.com/office/powerpoint/2010/main" val="4183544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Analysis </a:t>
            </a:r>
            <a:endParaRPr lang="en-US" dirty="0"/>
          </a:p>
        </p:txBody>
      </p:sp>
      <p:sp>
        <p:nvSpPr>
          <p:cNvPr id="3" name="Content Placeholder 2"/>
          <p:cNvSpPr>
            <a:spLocks noGrp="1"/>
          </p:cNvSpPr>
          <p:nvPr>
            <p:ph sz="quarter" idx="1"/>
          </p:nvPr>
        </p:nvSpPr>
        <p:spPr/>
        <p:txBody>
          <a:bodyPr/>
          <a:lstStyle/>
          <a:p>
            <a:r>
              <a:rPr lang="en-US" dirty="0" smtClean="0"/>
              <a:t>Financial management necessitates robust risk control </a:t>
            </a:r>
          </a:p>
          <a:p>
            <a:r>
              <a:rPr lang="en-US" dirty="0" smtClean="0"/>
              <a:t>Charlotte Beverage acknowledges three fundamental risks (</a:t>
            </a:r>
            <a:r>
              <a:rPr lang="en-US" dirty="0" err="1"/>
              <a:t>Reuvid</a:t>
            </a:r>
            <a:r>
              <a:rPr lang="en-US" dirty="0"/>
              <a:t>, </a:t>
            </a:r>
            <a:r>
              <a:rPr lang="en-US" dirty="0" smtClean="0"/>
              <a:t>2013)</a:t>
            </a:r>
          </a:p>
          <a:p>
            <a:pPr marL="514350" indent="-514350" algn="ctr">
              <a:buFont typeface="+mj-lt"/>
              <a:buAutoNum type="romanLcPeriod"/>
            </a:pPr>
            <a:r>
              <a:rPr lang="en-US" dirty="0" smtClean="0"/>
              <a:t>Financial risks</a:t>
            </a:r>
          </a:p>
          <a:p>
            <a:pPr marL="514350" indent="-514350" algn="ctr">
              <a:buFont typeface="+mj-lt"/>
              <a:buAutoNum type="romanLcPeriod"/>
            </a:pPr>
            <a:r>
              <a:rPr lang="en-US" dirty="0" smtClean="0"/>
              <a:t>Strategic risks</a:t>
            </a:r>
          </a:p>
          <a:p>
            <a:pPr marL="514350" indent="-514350" algn="ctr">
              <a:buFont typeface="+mj-lt"/>
              <a:buAutoNum type="romanLcPeriod"/>
            </a:pPr>
            <a:r>
              <a:rPr lang="en-US" dirty="0" smtClean="0"/>
              <a:t>Regulatory risks</a:t>
            </a:r>
          </a:p>
          <a:p>
            <a:r>
              <a:rPr lang="en-US" dirty="0"/>
              <a:t>T</a:t>
            </a:r>
            <a:r>
              <a:rPr lang="en-US" dirty="0" smtClean="0"/>
              <a:t>he firm uses financial statements to enhance multiple analyses</a:t>
            </a:r>
          </a:p>
          <a:p>
            <a:r>
              <a:rPr lang="en-US" dirty="0" smtClean="0"/>
              <a:t>A balance sheet provides financial position</a:t>
            </a:r>
          </a:p>
          <a:p>
            <a:r>
              <a:rPr lang="en-US" dirty="0" smtClean="0"/>
              <a:t>Income statement outlays amount of profit/loss</a:t>
            </a:r>
            <a:endParaRPr lang="en-US" dirty="0"/>
          </a:p>
        </p:txBody>
      </p:sp>
    </p:spTree>
    <p:extLst>
      <p:ext uri="{BB962C8B-B14F-4D97-AF65-F5344CB8AC3E}">
        <p14:creationId xmlns:p14="http://schemas.microsoft.com/office/powerpoint/2010/main" val="3376825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r>
              <a:rPr lang="en-US" dirty="0" smtClean="0"/>
              <a:t>Charlotte Beverage endeavors to maximize myriad strategic concepts</a:t>
            </a:r>
          </a:p>
          <a:p>
            <a:r>
              <a:rPr lang="en-US" dirty="0" smtClean="0"/>
              <a:t>The notable strategic management tools include a mission statement instill positive cultures</a:t>
            </a:r>
          </a:p>
          <a:p>
            <a:r>
              <a:rPr lang="en-US" dirty="0" smtClean="0"/>
              <a:t>Equally, integrating TBL framework enhance sustainability </a:t>
            </a:r>
          </a:p>
          <a:p>
            <a:r>
              <a:rPr lang="en-US" dirty="0" smtClean="0"/>
              <a:t>The company strives to achieve synergy using sales and promotion plans</a:t>
            </a:r>
          </a:p>
          <a:p>
            <a:r>
              <a:rPr lang="en-US" dirty="0" smtClean="0"/>
              <a:t>Moreover, the firm endeavor to achieve a superior positioning </a:t>
            </a:r>
          </a:p>
          <a:p>
            <a:r>
              <a:rPr lang="en-US" dirty="0" smtClean="0"/>
              <a:t>Evidently, the firm earned a profit of </a:t>
            </a:r>
            <a:r>
              <a:rPr lang="en-US" b="1" dirty="0"/>
              <a:t>$</a:t>
            </a:r>
            <a:r>
              <a:rPr lang="en-US" b="1" dirty="0" smtClean="0"/>
              <a:t>144,370,000 </a:t>
            </a:r>
            <a:endParaRPr lang="en-US" dirty="0"/>
          </a:p>
        </p:txBody>
      </p:sp>
    </p:spTree>
    <p:extLst>
      <p:ext uri="{BB962C8B-B14F-4D97-AF65-F5344CB8AC3E}">
        <p14:creationId xmlns:p14="http://schemas.microsoft.com/office/powerpoint/2010/main" val="1999305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As a startup entity, Charlotte Beverage faces multiple challenges</a:t>
            </a:r>
          </a:p>
          <a:p>
            <a:r>
              <a:rPr lang="en-US" dirty="0" smtClean="0"/>
              <a:t>Therefore, the report provide 5-point recommendations plan</a:t>
            </a:r>
          </a:p>
          <a:p>
            <a:pPr marL="457200" indent="-457200">
              <a:buFont typeface="+mj-lt"/>
              <a:buAutoNum type="arabicPeriod"/>
            </a:pPr>
            <a:r>
              <a:rPr lang="en-US" dirty="0" smtClean="0"/>
              <a:t>Embarking on automation can help to reduce cost</a:t>
            </a:r>
          </a:p>
          <a:p>
            <a:pPr marL="457200" indent="-457200">
              <a:buFont typeface="+mj-lt"/>
              <a:buAutoNum type="arabicPeriod"/>
            </a:pPr>
            <a:r>
              <a:rPr lang="en-US" dirty="0" smtClean="0"/>
              <a:t>Continued integration of Triple Bottom Line framework</a:t>
            </a:r>
          </a:p>
          <a:p>
            <a:pPr marL="457200" indent="-457200">
              <a:buFont typeface="+mj-lt"/>
              <a:buAutoNum type="arabicPeriod"/>
            </a:pPr>
            <a:r>
              <a:rPr lang="en-US" dirty="0" smtClean="0"/>
              <a:t>Integrate Michael Porter’s Value-Chain concept </a:t>
            </a:r>
          </a:p>
          <a:p>
            <a:pPr marL="457200" indent="-457200">
              <a:buFont typeface="+mj-lt"/>
              <a:buAutoNum type="arabicPeriod"/>
            </a:pPr>
            <a:r>
              <a:rPr lang="en-US" dirty="0" smtClean="0"/>
              <a:t>Undertake regular environmental scanning using P.E.S.T.L.E framework</a:t>
            </a:r>
          </a:p>
          <a:p>
            <a:pPr marL="457200" indent="-457200">
              <a:buFont typeface="+mj-lt"/>
              <a:buAutoNum type="arabicPeriod"/>
            </a:pPr>
            <a:r>
              <a:rPr lang="en-US" dirty="0" smtClean="0"/>
              <a:t>Embark of robust HR schemes</a:t>
            </a:r>
            <a:endParaRPr lang="en-US" dirty="0"/>
          </a:p>
        </p:txBody>
      </p:sp>
    </p:spTree>
    <p:extLst>
      <p:ext uri="{BB962C8B-B14F-4D97-AF65-F5344CB8AC3E}">
        <p14:creationId xmlns:p14="http://schemas.microsoft.com/office/powerpoint/2010/main" val="3107215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457200">
              <a:buNone/>
            </a:pPr>
            <a:r>
              <a:rPr lang="en-US" u="sng" dirty="0">
                <a:hlinkClick r:id="rId2"/>
              </a:rPr>
              <a:t>Burrell</a:t>
            </a:r>
            <a:r>
              <a:rPr lang="en-US" dirty="0"/>
              <a:t>, H. (2019, July 04). “Five major trends for the non-alcoholic beverage industry in 2019,”</a:t>
            </a:r>
            <a:r>
              <a:rPr lang="en-US" i="1" dirty="0"/>
              <a:t> </a:t>
            </a:r>
            <a:r>
              <a:rPr lang="en-US" i="1" dirty="0" err="1"/>
              <a:t>FoodBev</a:t>
            </a:r>
            <a:r>
              <a:rPr lang="en-US" i="1" dirty="0"/>
              <a:t> Media</a:t>
            </a:r>
            <a:r>
              <a:rPr lang="en-US" i="1" dirty="0" smtClean="0"/>
              <a:t>.</a:t>
            </a:r>
          </a:p>
          <a:p>
            <a:pPr marL="0" indent="-457200">
              <a:buNone/>
            </a:pPr>
            <a:r>
              <a:rPr lang="en-US" dirty="0"/>
              <a:t>Chambers, K. (2007). </a:t>
            </a:r>
            <a:r>
              <a:rPr lang="en-US" i="1" dirty="0"/>
              <a:t>The entrepreneur's guide to writing business plans and proposals</a:t>
            </a:r>
            <a:r>
              <a:rPr lang="en-US" dirty="0"/>
              <a:t>. Westport, Conn: </a:t>
            </a:r>
            <a:r>
              <a:rPr lang="en-US" dirty="0" err="1"/>
              <a:t>Praeger</a:t>
            </a:r>
            <a:endParaRPr lang="en-US" dirty="0"/>
          </a:p>
          <a:p>
            <a:pPr marL="0" indent="-457200">
              <a:buNone/>
            </a:pPr>
            <a:r>
              <a:rPr lang="en-US" u="sng" dirty="0" err="1">
                <a:hlinkClick r:id="rId3"/>
              </a:rPr>
              <a:t>Ovans</a:t>
            </a:r>
            <a:r>
              <a:rPr lang="en-US" dirty="0"/>
              <a:t>, A. (2015, January 23). “What is the business model?” </a:t>
            </a:r>
            <a:r>
              <a:rPr lang="en-US" i="1" dirty="0"/>
              <a:t>Harvard Business </a:t>
            </a:r>
            <a:r>
              <a:rPr lang="en-US" i="1" dirty="0" smtClean="0"/>
              <a:t>Review</a:t>
            </a:r>
          </a:p>
          <a:p>
            <a:pPr marL="0" indent="-457200">
              <a:buNone/>
            </a:pPr>
            <a:r>
              <a:rPr lang="en-US" dirty="0" err="1"/>
              <a:t>DuBrin</a:t>
            </a:r>
            <a:r>
              <a:rPr lang="en-US" dirty="0"/>
              <a:t>, A. (2012). Essential of Management, (9</a:t>
            </a:r>
            <a:r>
              <a:rPr lang="en-US" baseline="30000" dirty="0"/>
              <a:t>th</a:t>
            </a:r>
            <a:r>
              <a:rPr lang="en-US" dirty="0"/>
              <a:t> Edition), </a:t>
            </a:r>
            <a:r>
              <a:rPr lang="en-US" dirty="0" err="1"/>
              <a:t>Cengage</a:t>
            </a:r>
            <a:r>
              <a:rPr lang="en-US" dirty="0"/>
              <a:t> Learning </a:t>
            </a:r>
            <a:endParaRPr lang="en-US" dirty="0" smtClean="0"/>
          </a:p>
          <a:p>
            <a:pPr marL="0" indent="-457200">
              <a:buNone/>
            </a:pPr>
            <a:r>
              <a:rPr lang="en-US" dirty="0" err="1" smtClean="0"/>
              <a:t>Reuvid</a:t>
            </a:r>
            <a:r>
              <a:rPr lang="en-US" dirty="0"/>
              <a:t>, J. (2013). </a:t>
            </a:r>
            <a:r>
              <a:rPr lang="en-US" i="1" dirty="0"/>
              <a:t>Managing business risk: A practical guide to protecting your business</a:t>
            </a:r>
            <a:r>
              <a:rPr lang="en-US" dirty="0"/>
              <a:t>. London: </a:t>
            </a:r>
            <a:r>
              <a:rPr lang="en-US" dirty="0" err="1"/>
              <a:t>Kogan</a:t>
            </a:r>
            <a:r>
              <a:rPr lang="en-US" dirty="0"/>
              <a:t> </a:t>
            </a:r>
            <a:r>
              <a:rPr lang="en-US" dirty="0" smtClean="0"/>
              <a:t>Page.</a:t>
            </a:r>
          </a:p>
          <a:p>
            <a:pPr marL="0" indent="-457200">
              <a:buNone/>
            </a:pPr>
            <a:r>
              <a:rPr lang="en-US" dirty="0" err="1" smtClean="0"/>
              <a:t>Slaper</a:t>
            </a:r>
            <a:r>
              <a:rPr lang="en-US" dirty="0"/>
              <a:t>, T. &amp; Hall, T. (2011). “The Triple Bottom Line: What is it and how does it work?”</a:t>
            </a:r>
            <a:r>
              <a:rPr lang="en-US" i="1" dirty="0"/>
              <a:t> Indiana Business Review, Vol. 86,</a:t>
            </a:r>
            <a:r>
              <a:rPr lang="en-US" dirty="0"/>
              <a:t> issue 1</a:t>
            </a:r>
          </a:p>
          <a:p>
            <a:pPr marL="0" indent="0">
              <a:buNone/>
            </a:pPr>
            <a:endParaRPr lang="en-US" sz="1800" dirty="0"/>
          </a:p>
        </p:txBody>
      </p:sp>
    </p:spTree>
    <p:extLst>
      <p:ext uri="{BB962C8B-B14F-4D97-AF65-F5344CB8AC3E}">
        <p14:creationId xmlns:p14="http://schemas.microsoft.com/office/powerpoint/2010/main" val="41510565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0</TotalTime>
  <Words>1372</Words>
  <Application>Microsoft Office PowerPoint</Application>
  <PresentationFormat>On-screen Show (4:3)</PresentationFormat>
  <Paragraphs>180</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Oriel</vt:lpstr>
      <vt:lpstr>Charlotte Beverage Company</vt:lpstr>
      <vt:lpstr>Industry Overview, Mission Statement, and Management Concepts</vt:lpstr>
      <vt:lpstr>Mission Statement as a Steering Wheel</vt:lpstr>
      <vt:lpstr>Mission Statement as a Steering Wheel</vt:lpstr>
      <vt:lpstr>Strategic Business Models</vt:lpstr>
      <vt:lpstr>Strategic business model (Cont.ed)</vt:lpstr>
      <vt:lpstr>Business Model:Business Structure </vt:lpstr>
      <vt:lpstr>Business Model: Creating Brand name  </vt:lpstr>
      <vt:lpstr>Business Model: Business Location</vt:lpstr>
      <vt:lpstr>Business Model: Product Portfolio</vt:lpstr>
      <vt:lpstr>Business Model: Product Portfolio (Cont..ed)</vt:lpstr>
      <vt:lpstr>Business Model: Strategic Positioning</vt:lpstr>
      <vt:lpstr>Business Model: Pricing Strategy</vt:lpstr>
      <vt:lpstr>Market Analysis</vt:lpstr>
      <vt:lpstr>Demographic Attribute: Level of education</vt:lpstr>
      <vt:lpstr>Demographic Attribute: Income distribution </vt:lpstr>
      <vt:lpstr>Sales Strategy and Promotion Plan </vt:lpstr>
      <vt:lpstr>Sales Strategy and Promotion Plan</vt:lpstr>
      <vt:lpstr>Management Structure </vt:lpstr>
      <vt:lpstr>Financial Analysis </vt:lpstr>
      <vt:lpstr>CONCLUSION</vt:lpstr>
      <vt:lpstr>RECOMMENDATIONS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2019-07-20T17:42:17Z</dcterms:created>
  <dcterms:modified xsi:type="dcterms:W3CDTF">2019-07-21T03:04:10Z</dcterms:modified>
</cp:coreProperties>
</file>